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1371600"/>
            <a:ext cx="4114800" cy="4114800"/>
          </a:xfrm>
          <a:prstGeom prst="ellipse">
            <a:avLst/>
          </a:prstGeom>
          <a:solidFill>
            <a:srgbClr val="29ABB3">
              <a:alpha val="9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772400" y="457200"/>
            <a:ext cx="1371600" cy="1371600"/>
          </a:xfrm>
          <a:prstGeom prst="ellipse">
            <a:avLst/>
          </a:prstGeom>
          <a:solidFill>
            <a:srgbClr val="FF6600">
              <a:alpha val="8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82296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NeuroViz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731520" y="16002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Product Imaging Infrastructure for E-Commerce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Usage-based platform serving 26,000+ sellers with 85%+ gross margins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31520" y="2514600"/>
            <a:ext cx="7680960" cy="18288"/>
          </a:xfrm>
          <a:prstGeom prst="rect">
            <a:avLst/>
          </a:prstGeom>
          <a:solidFill>
            <a:srgbClr val="29ABB3">
              <a:alpha val="5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27432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$200K+ ARR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" y="3108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651760" y="27432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85%+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2651760" y="3108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27432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3,595%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572000" y="3108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YoY MRR Growth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92240" y="27432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26K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492240" y="3108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Registered Users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31520" y="37490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Raising $500K - $1M  |  Seed Round  |  March 2026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31520" y="4251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neuroviz.ai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STUDY: SUSTAINED PLATFORM USAGE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Huesis.com: Ongoing Revenue</a:t>
            </a:r>
            <a:endParaRPr lang="en-US" sz="2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 Single Platform Partner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3931920" cy="283464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965960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WHITE-LABEL PARTNERSHIP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31520" y="2240280"/>
            <a:ext cx="3566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Huesis.com (Spectrum Unlimited Inc.) runs a fully branded version of the NeuroViz platform under their own brand. They serve their own customer base with NeuroViz technology -- no NeuroViz branding visible to end users.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731520" y="3063240"/>
            <a:ext cx="1737360" cy="640080"/>
          </a:xfrm>
          <a:prstGeom prst="rect">
            <a:avLst/>
          </a:prstGeom>
          <a:solidFill>
            <a:srgbClr val="1E3A54"/>
          </a:solidFill>
          <a:ln/>
        </p:spPr>
      </p:sp>
      <p:sp>
        <p:nvSpPr>
          <p:cNvPr id="10" name="Text 8"/>
          <p:cNvSpPr/>
          <p:nvPr/>
        </p:nvSpPr>
        <p:spPr>
          <a:xfrm>
            <a:off x="841248" y="310896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50/50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41248" y="338328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split on net revenue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606040" y="3063240"/>
            <a:ext cx="1737360" cy="640080"/>
          </a:xfrm>
          <a:prstGeom prst="rect">
            <a:avLst/>
          </a:prstGeom>
          <a:solidFill>
            <a:srgbClr val="1E3A54"/>
          </a:solidFill>
          <a:ln/>
        </p:spPr>
      </p:sp>
      <p:sp>
        <p:nvSpPr>
          <p:cNvPr id="13" name="Text 11"/>
          <p:cNvSpPr/>
          <p:nvPr/>
        </p:nvSpPr>
        <p:spPr>
          <a:xfrm>
            <a:off x="2715768" y="310896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$6,000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715768" y="338328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One-time development fee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731520" y="3840480"/>
            <a:ext cx="1737360" cy="640080"/>
          </a:xfrm>
          <a:prstGeom prst="rect">
            <a:avLst/>
          </a:prstGeom>
          <a:solidFill>
            <a:srgbClr val="1E3A54"/>
          </a:solidFill>
          <a:ln/>
        </p:spPr>
      </p:sp>
      <p:sp>
        <p:nvSpPr>
          <p:cNvPr id="16" name="Text 14"/>
          <p:cNvSpPr/>
          <p:nvPr/>
        </p:nvSpPr>
        <p:spPr>
          <a:xfrm>
            <a:off x="841248" y="388620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$200/mo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41248" y="416052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Hosting fee (recurring)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2606040" y="3840480"/>
            <a:ext cx="1737360" cy="640080"/>
          </a:xfrm>
          <a:prstGeom prst="rect">
            <a:avLst/>
          </a:prstGeom>
          <a:solidFill>
            <a:srgbClr val="1E3A54"/>
          </a:solidFill>
          <a:ln/>
        </p:spPr>
      </p:sp>
      <p:sp>
        <p:nvSpPr>
          <p:cNvPr id="19" name="Text 17"/>
          <p:cNvSpPr/>
          <p:nvPr/>
        </p:nvSpPr>
        <p:spPr>
          <a:xfrm>
            <a:off x="2715768" y="388620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months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2715768" y="416052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term, auto-renewing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4754880" y="1828800"/>
            <a:ext cx="4023360" cy="283464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937760" y="19659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PROVES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937760" y="2286000"/>
            <a:ext cx="54864" cy="41148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24" name="Text 22"/>
          <p:cNvSpPr/>
          <p:nvPr/>
        </p:nvSpPr>
        <p:spPr>
          <a:xfrm>
            <a:off x="5120640" y="228600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Sustained multi-month usage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120640" y="248716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one-time project. Huesis has been an active paying partner for months, using the platform continuously.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937760" y="2880360"/>
            <a:ext cx="54864" cy="41148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27" name="Text 25"/>
          <p:cNvSpPr/>
          <p:nvPr/>
        </p:nvSpPr>
        <p:spPr>
          <a:xfrm>
            <a:off x="5120640" y="288036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pricing acceptance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120640" y="308152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development fees, monthly hosting, and revenue share. Validates willingness to pay for quality AI imaging infrastructure.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4937760" y="3474720"/>
            <a:ext cx="54864" cy="41148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0" name="Text 28"/>
          <p:cNvSpPr/>
          <p:nvPr/>
        </p:nvSpPr>
        <p:spPr>
          <a:xfrm>
            <a:off x="5120640" y="347472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distribution model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120640" y="367588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white-label partner brings their own customer base. NeuroViz earns dev fees + hosting + 50% revenue share without additional marketing spend.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937760" y="4069080"/>
            <a:ext cx="54864" cy="41148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3" name="Text 31"/>
          <p:cNvSpPr/>
          <p:nvPr/>
        </p:nvSpPr>
        <p:spPr>
          <a:xfrm>
            <a:off x="5120640" y="406908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Repeatable template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120640" y="427024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2-3 weeks to customize per partner. The white-label model is designed to scale to multiple partners across verticals.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BF2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USAGE-BASED PRICING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315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78-90% Gross Margins Across All Tiers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48640" y="118872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packs from $10 to $1,000. No subscription required. Credits never expire. Volume discounts on larger packs. Margins stay strong even at enterprise pricing.</a:t>
            </a:r>
            <a:endParaRPr lang="en-US" sz="1100" dirty="0"/>
          </a:p>
        </p:txBody>
      </p:sp>
      <p:pic>
        <p:nvPicPr>
          <p:cNvPr id="7" name="Image 0" descr="/home/claude/chart_credit_margin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74320" y="1691640"/>
            <a:ext cx="8595360" cy="310896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Massive Market. Clear Beachhead.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48640" y="1554480"/>
            <a:ext cx="3931920" cy="132588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77240" y="16916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$7.5T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777240" y="21031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Market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77240" y="23774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by 2026. Every seller needs product images.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754880" y="1554480"/>
            <a:ext cx="3931920" cy="132588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983480" y="16916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25-30M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983480" y="21031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SMBs Selling Online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983480" y="23774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target. Underserved by current tools.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48640" y="3108960"/>
            <a:ext cx="3931920" cy="132588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777240" y="32461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$50B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777240" y="36576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AI-Generated Content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77240" y="39319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by 2026. NeuroViz rides this wave.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754880" y="3108960"/>
            <a:ext cx="3931920" cy="132588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983480" y="32461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$10B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4983480" y="36576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Freelance Photography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983480" y="39319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Disruption target. AI replaces routine shoots.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Competing with Midjourney.</a:t>
            </a:r>
            <a:endParaRPr lang="en-US" sz="2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Replacing the Photo Studio.</a:t>
            </a:r>
            <a:endParaRPr lang="en-US" sz="24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828800"/>
          <a:ext cx="8046720" cy="2926080"/>
        </p:xfrm>
        <a:graphic>
          <a:graphicData uri="http://schemas.openxmlformats.org/drawingml/2006/table">
            <a:tbl>
              <a:tblPr/>
              <a:tblGrid>
                <a:gridCol w="2011680"/>
                <a:gridCol w="1508760"/>
                <a:gridCol w="1508760"/>
                <a:gridCol w="1508760"/>
                <a:gridCol w="150876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587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NeuroViz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9ABB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Photoroom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587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Midjourney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587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Leonardo AI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587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Studio-quality lighting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Product detail preservation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3D5A7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Virtual try-on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Jewelry specialization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Video generation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3D5A7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Limited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Usage-based (no sub required)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3D5A7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Free*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3D5A7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$10/mo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3D5A7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Free*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White-label infrastructure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25400" marB="25400">
                    <a:lnL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15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STRATEGY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Growth Levers. Clear Path to Scale.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48640" y="1463040"/>
            <a:ext cx="8229600" cy="566928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40080" y="1517904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51560" y="15087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Usage-Based Pricing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51560" y="1755648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packs open revenue from 26K registered users who never subscribed. $10 entry point.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858000" y="157276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Launching now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48640" y="2148840"/>
            <a:ext cx="8229600" cy="566928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2203704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051560" y="21945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White-Label Partners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51560" y="2441448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with Huesis.com. Each partner brings own customer base. $6K dev + hosting + 50% rev share.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858000" y="225856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partner live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48640" y="2834640"/>
            <a:ext cx="8229600" cy="566928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40080" y="2889504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051560" y="28803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Apps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51560" y="3127248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Majority of Etsy/Shopify sellers manage stores from phones. Unlocks massive user segment.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858000" y="294436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Q2-Q3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48640" y="3520440"/>
            <a:ext cx="8229600" cy="566928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40080" y="3575304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051560" y="35661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Shopify Plugin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051560" y="3813048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integration into 4.8M+ stores. In-context usage drives higher adoption.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858000" y="363016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Q2-Q3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48640" y="4206240"/>
            <a:ext cx="8229600" cy="566928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640080" y="4261104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051560" y="42519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Marketplace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051560" y="4498848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backend to external developers. Platform play with revenue share on every transaction.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0" y="431596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2026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Raising $500K - $1M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business generates cash. The money scales distribution.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011680"/>
            <a:ext cx="3931920" cy="100584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31520" y="210312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463040" y="2121408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&amp; Acquisition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463040" y="245059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 CAC with 11.6x LTV:CAC. Every dollar returns $11.60.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754880" y="2011680"/>
            <a:ext cx="3931920" cy="100584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937760" y="210312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5669280" y="2121408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669280" y="245059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apps, Shopify plugin, white-label expansion, API.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931920" cy="100584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31520" y="333756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463040" y="3355848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463040" y="368503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 hires in engineering and growth. Modest founder compensation.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754880" y="3246120"/>
            <a:ext cx="3931920" cy="100584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937760" y="333756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5669280" y="3355848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669280" y="368503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scaling, legal, and working capital.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48640" y="45720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$25 CAC and projected $721 LTV post-transition, every marketing dollar returns $29.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Co-Founders. 70+ Years Combined Experience.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48640" y="1508760"/>
            <a:ext cx="1965960" cy="310896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508760"/>
            <a:ext cx="1965960" cy="45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17373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 Koloskov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20116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CEO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85800" y="2377440"/>
            <a:ext cx="1691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of Photigy. 20+ years product photography. 10 years software engineer at Verizon. 2M followers.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697480" y="1508760"/>
            <a:ext cx="1965960" cy="310896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697480" y="1508760"/>
            <a:ext cx="1965960" cy="45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13" name="Text 11"/>
          <p:cNvSpPr/>
          <p:nvPr/>
        </p:nvSpPr>
        <p:spPr>
          <a:xfrm>
            <a:off x="2834640" y="17373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Yura Loznewski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834640" y="20116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CTO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834640" y="2377440"/>
            <a:ext cx="1691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10+ years software engineering &amp; cloud architecture. Machine learning and big data expertise.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846320" y="1508760"/>
            <a:ext cx="1965960" cy="310896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846320" y="1508760"/>
            <a:ext cx="1965960" cy="45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18" name="Text 16"/>
          <p:cNvSpPr/>
          <p:nvPr/>
        </p:nvSpPr>
        <p:spPr>
          <a:xfrm>
            <a:off x="4983480" y="17373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Genia Larionova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83480" y="20116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COO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983480" y="2377440"/>
            <a:ext cx="1691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of Photigy (18 years). 20+ years marketing &amp; management. Expert retoucher.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995160" y="1508760"/>
            <a:ext cx="1965960" cy="310896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995160" y="1508760"/>
            <a:ext cx="1965960" cy="45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23" name="Text 21"/>
          <p:cNvSpPr/>
          <p:nvPr/>
        </p:nvSpPr>
        <p:spPr>
          <a:xfrm>
            <a:off x="7132320" y="17373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Robert Webster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132320" y="20116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CFO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132320" y="2377440"/>
            <a:ext cx="1691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Licensed CPA. Fintech entrepreneur &amp; investor. Multi-state NMLS MLO. CA Real Estate Broker.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2286000"/>
            <a:ext cx="4572000" cy="4572000"/>
          </a:xfrm>
          <a:prstGeom prst="ellipse">
            <a:avLst/>
          </a:prstGeom>
          <a:solidFill>
            <a:srgbClr val="29ABB3">
              <a:alpha val="9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NeuroViz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talk.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31520" y="2606040"/>
            <a:ext cx="3657600" cy="18288"/>
          </a:xfrm>
          <a:prstGeom prst="rect">
            <a:avLst/>
          </a:prstGeom>
          <a:solidFill>
            <a:srgbClr val="29ABB3">
              <a:alpha val="5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28346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 Koloskov, CEO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32004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Email: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828800" y="3200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admin@neuroviz.ai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356616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Phone: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828800" y="3566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669-237-7989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393192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Website: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828800" y="39319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neuroviz.ai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25-30M Online Sellers Need Professional Visuals. Most Can't Afford Them.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48640" y="1691640"/>
            <a:ext cx="3931920" cy="132588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801368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$200-2K+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31520" y="224028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per professional photo shoot. Prohibitive for small sellers who need hundreds of product images.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691640"/>
            <a:ext cx="3931920" cy="132588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937760" y="1801368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937760" y="224028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 in conversions from high-quality product visuals. Poor photos directly kill sales.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3246120"/>
            <a:ext cx="3931920" cy="132588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731520" y="3355848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4.8M+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731520" y="379476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Shopify stores alone, each needing hundreds of product images. Plus Etsy, eBay, Amazon sellers.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3246120"/>
            <a:ext cx="3931920" cy="132588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37760" y="3355848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24/7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4937760" y="379476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commerce demands constant fresh visual content. Sellers can't hire a photographer for every post.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Imaging Infrastructure.</a:t>
            </a:r>
            <a:endParaRPr lang="en-US" sz="2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Per Use. No Waste.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NeuroViz is an AI infrastructure platform for e-commerce product imaging. Sellers use it when they need it -- for catalog launches, seasonal campaigns, new product lines. Usage-based pricing means they pay for what they consume, not for a seat they may not use next month.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548640" y="2560320"/>
            <a:ext cx="1920240" cy="214884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2560320"/>
            <a:ext cx="1920240" cy="45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274320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15+ Specialized Apps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85800" y="3108960"/>
            <a:ext cx="1645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Jewelry retouching, virtual try-on, creative photography, fashion studio, video generation, and more.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651760" y="2560320"/>
            <a:ext cx="1920240" cy="214884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651760" y="2560320"/>
            <a:ext cx="1920240" cy="45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13" name="Text 11"/>
          <p:cNvSpPr/>
          <p:nvPr/>
        </p:nvSpPr>
        <p:spPr>
          <a:xfrm>
            <a:off x="2788920" y="274320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Photography-Grade Realism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788920" y="3108960"/>
            <a:ext cx="1645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lighting simulation, reflections, shadows. Built by a 20-year commercial photographer.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754880" y="2560320"/>
            <a:ext cx="1920240" cy="214884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0" y="2560320"/>
            <a:ext cx="1920240" cy="45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17" name="Text 15"/>
          <p:cNvSpPr/>
          <p:nvPr/>
        </p:nvSpPr>
        <p:spPr>
          <a:xfrm>
            <a:off x="4892040" y="274320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Multi-Model Architecture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92040" y="3108960"/>
            <a:ext cx="1645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Proprietary backend selects the optimal AI model for each task. Best output, lowest cost.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858000" y="2560320"/>
            <a:ext cx="1920240" cy="214884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858000" y="2560320"/>
            <a:ext cx="1920240" cy="45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21" name="Text 19"/>
          <p:cNvSpPr/>
          <p:nvPr/>
        </p:nvSpPr>
        <p:spPr>
          <a:xfrm>
            <a:off x="6995160" y="274320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Usage-Based Pricing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995160" y="3108960"/>
            <a:ext cx="1645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packs from $10. No subscriptions required. Buy what you need, use when you need it.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BF2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315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Retouching Studio &amp; Virtual Try-On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2344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a phone photo. Get studio-quality retouching, virtual try-on, creative photography, and product video -- all in seconds.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" y="1874520"/>
            <a:ext cx="260604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874520"/>
            <a:ext cx="54864" cy="1188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9659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Jewelry Retoucher Pro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22402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V2/V3/V4 with increasing fidelity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31520" y="2606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credits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383280" y="1874520"/>
            <a:ext cx="260604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383280" y="1874520"/>
            <a:ext cx="54864" cy="1188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14" name="Text 12"/>
          <p:cNvSpPr/>
          <p:nvPr/>
        </p:nvSpPr>
        <p:spPr>
          <a:xfrm>
            <a:off x="3566160" y="19659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Try-On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566160" y="22402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Rings, earrings, necklaces, bracelets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566160" y="2606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credits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217920" y="1874520"/>
            <a:ext cx="260604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217920" y="1874520"/>
            <a:ext cx="54864" cy="1188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0" y="19659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Photographer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00800" y="22402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Lifestyle product photography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400800" y="2606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credits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48640" y="3291840"/>
            <a:ext cx="260604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8640" y="3291840"/>
            <a:ext cx="54864" cy="1188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24" name="Text 22"/>
          <p:cNvSpPr/>
          <p:nvPr/>
        </p:nvSpPr>
        <p:spPr>
          <a:xfrm>
            <a:off x="731520" y="33832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Fashion Model Studio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31520" y="36576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Full-body model product display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31520" y="40233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credits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383280" y="3291840"/>
            <a:ext cx="260604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383280" y="3291840"/>
            <a:ext cx="54864" cy="1188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29" name="Text 27"/>
          <p:cNvSpPr/>
          <p:nvPr/>
        </p:nvSpPr>
        <p:spPr>
          <a:xfrm>
            <a:off x="3566160" y="33832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to Video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566160" y="36576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5-sec product video from still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566160" y="40233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credits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217920" y="3291840"/>
            <a:ext cx="260604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217920" y="3291840"/>
            <a:ext cx="54864" cy="11887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4" name="Text 32"/>
          <p:cNvSpPr/>
          <p:nvPr/>
        </p:nvSpPr>
        <p:spPr>
          <a:xfrm>
            <a:off x="6400800" y="33832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Removal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400800" y="36576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extraction + edge refinement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400800" y="40233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credits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Backgrounds:</a:t>
            </a:r>
            <a:endParaRPr lang="en-US" sz="2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That Understands Professional Lighting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73152" cy="54864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828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 Simulation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208483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Accurate surface reflections that respond to the generated environment.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548640" y="2606040"/>
            <a:ext cx="73152" cy="54864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6060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 Lighting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286207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Products near candles show warm reflections. Context-aware rendering.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48640" y="3383280"/>
            <a:ext cx="73152" cy="54864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33832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Shadow Physics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22960" y="363931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Shadows match light sources. No more floating product composites.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548640" y="4160520"/>
            <a:ext cx="73152" cy="54864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605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 Preservation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22960" y="441655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Labels, logos, gemstone facets, metal textures maintained through generation.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120640" y="1828800"/>
            <a:ext cx="3657600" cy="2834640"/>
          </a:xfrm>
          <a:prstGeom prst="rect">
            <a:avLst/>
          </a:prstGeom>
          <a:solidFill>
            <a:srgbClr val="31587C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349240" y="19659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MOAT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349240" y="2286000"/>
            <a:ext cx="3200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 Koloskov's 20+ years of professional product photography is embedded in how the AI models are trained and configured.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Competitors can access the same base models. Nobody else has our prompt engineering, training data, photography expertise, or understanding of what makes a product image convert.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models are commodities. The application layer is the moat.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BF2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315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3,595% MRR Growth in 12 Months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18872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$453 to $16,738 MRR. Built on a $50K bootstrap with a 4-person team. No VC money. No sales team.</a:t>
            </a:r>
            <a:endParaRPr lang="en-US" sz="1100" dirty="0"/>
          </a:p>
        </p:txBody>
      </p:sp>
      <p:pic>
        <p:nvPicPr>
          <p:cNvPr id="7" name="Image 0" descr="/home/claude/chart_mrr_growth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65760" y="1691640"/>
            <a:ext cx="8412480" cy="31089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BF2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3152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$166K Total Revenue Collected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217920" y="685800"/>
            <a:ext cx="2560320" cy="914400"/>
          </a:xfrm>
          <a:prstGeom prst="rect">
            <a:avLst/>
          </a:prstGeom>
          <a:solidFill>
            <a:srgbClr val="1E3A54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400800" y="73152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$20.5K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6400800" y="10972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monthly net revenue (6 mo)</a:t>
            </a:r>
            <a:endParaRPr lang="en-US" sz="850" dirty="0"/>
          </a:p>
        </p:txBody>
      </p:sp>
      <p:pic>
        <p:nvPicPr>
          <p:cNvPr id="9" name="Image 0" descr="/home/claude/chart_net_revenu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74320" y="1691640"/>
            <a:ext cx="8595360" cy="31089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3A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ECONOMICS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Usage Economics: 85% Margins at Every Scale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48640" y="128016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we transition from subscription to usage-based pricing, customer lifetime extends from 4 months to 7-10+ months. Same $25 acquisition cost. Same revenue per user. Dramatically longer engagement.</a:t>
            </a:r>
            <a:endParaRPr lang="en-US" sz="1050" dirty="0"/>
          </a:p>
        </p:txBody>
      </p:sp>
      <p:pic>
        <p:nvPicPr>
          <p:cNvPr id="7" name="Image 0" descr="/home/claude/chart_unit_economic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" y="1828800"/>
            <a:ext cx="8229600" cy="30175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BF2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9ABB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60120" y="320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 EVOLUTION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7315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Subscription SaaS to</a:t>
            </a:r>
            <a:endParaRPr lang="en-US" sz="2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Usage Platform</a:t>
            </a:r>
            <a:endParaRPr lang="en-US" sz="2400" dirty="0"/>
          </a:p>
        </p:txBody>
      </p:sp>
      <p:pic>
        <p:nvPicPr>
          <p:cNvPr id="6" name="Image 0" descr="/home/claude/chart_churn_tren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74320" y="1600200"/>
            <a:ext cx="5120640" cy="310896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577840" y="1600200"/>
            <a:ext cx="329184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5760720" y="173736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9AB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LEARNED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5760720" y="196596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users are project-based, not seat-based. A jewelry brand needs 8,000 images for a catalog launch, then 500 the next month. Forcing monthly subscriptions creates waste and cancellations. This is not a product problem -- it is a business model insight.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5760720" y="297180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PIVOT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5760720" y="3200400"/>
            <a:ext cx="2926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Usage-based credit packs ($10-$1,000) replace fixed subscriptions. Credits never expire. No waste. $19/mo premium membership provides 25% savings for power users. Platform stays available between projects.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5760720" y="411480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RESULT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5760720" y="429768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85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26K registered users become a reactivation pool.</a:t>
            </a:r>
            <a:endParaRPr lang="en-US" sz="8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85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 increases from $289 to $500-721.</a:t>
            </a:r>
            <a:endParaRPr lang="en-US" sz="8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850" dirty="0">
                <a:solidFill>
                  <a:srgbClr val="485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shifts from churn-exposed to usage-driven.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NeuroViz Corp - Investor Pitch Deck</dc:title>
  <dc:subject>PptxGenJS Presentation</dc:subject>
  <dc:creator>NeuroViz Corp</dc:creator>
  <cp:lastModifiedBy>NeuroViz Corp</cp:lastModifiedBy>
  <cp:revision>1</cp:revision>
  <dcterms:created xsi:type="dcterms:W3CDTF">2026-03-20T06:39:08Z</dcterms:created>
  <dcterms:modified xsi:type="dcterms:W3CDTF">2026-03-20T06:39:08Z</dcterms:modified>
</cp:coreProperties>
</file>